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83A"/>
    <a:srgbClr val="73B63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6" autoAdjust="0"/>
    <p:restoredTop sz="93728" autoAdjust="0"/>
  </p:normalViewPr>
  <p:slideViewPr>
    <p:cSldViewPr snapToGrid="0" snapToObjects="1">
      <p:cViewPr>
        <p:scale>
          <a:sx n="100" d="100"/>
          <a:sy n="100" d="100"/>
        </p:scale>
        <p:origin x="-540" y="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6AC3C-82FE-4C41-809E-E810392C7A21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C2E4-3B42-47E2-946A-9351EFF598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2C2E4-3B42-47E2-946A-9351EFF598C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89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7AA0E9-7096-E241-B54C-D062C3CCEB95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arrick\Desktop\Books\Textbooks\PHY2049%20Lab\Summer%202016\Burned%20Resistor.M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8244"/>
            <a:ext cx="7772400" cy="104432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115639"/>
                </a:solidFill>
              </a:rPr>
              <a:t>Lab 4:  Instrumentation Lab</a:t>
            </a:r>
            <a:endParaRPr lang="en-US" dirty="0">
              <a:solidFill>
                <a:srgbClr val="11563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23233"/>
            <a:ext cx="6400800" cy="107618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3B632"/>
                </a:solidFill>
              </a:rPr>
              <a:t>PHY2049L</a:t>
            </a:r>
          </a:p>
          <a:p>
            <a:r>
              <a:rPr lang="en-US" dirty="0" smtClean="0">
                <a:solidFill>
                  <a:srgbClr val="73B632"/>
                </a:solidFill>
              </a:rPr>
              <a:t>Section: 016</a:t>
            </a:r>
          </a:p>
          <a:p>
            <a:endParaRPr lang="en-US" dirty="0">
              <a:solidFill>
                <a:srgbClr val="73B6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783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a Breadboard Connected?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handheld </a:t>
            </a:r>
            <a:r>
              <a:rPr lang="en-US" dirty="0" err="1" smtClean="0"/>
              <a:t>multimeter</a:t>
            </a:r>
            <a:r>
              <a:rPr lang="en-US" dirty="0" smtClean="0"/>
              <a:t> to test out how the bread board is connected.  </a:t>
            </a:r>
          </a:p>
          <a:p>
            <a:pPr lvl="1"/>
            <a:r>
              <a:rPr lang="en-US" dirty="0" smtClean="0"/>
              <a:t>Put the </a:t>
            </a:r>
            <a:r>
              <a:rPr lang="en-US" dirty="0" err="1" smtClean="0"/>
              <a:t>multimeter</a:t>
            </a:r>
            <a:r>
              <a:rPr lang="en-US" dirty="0" smtClean="0"/>
              <a:t> into Continuity test setting.  </a:t>
            </a:r>
          </a:p>
          <a:p>
            <a:pPr lvl="1"/>
            <a:r>
              <a:rPr lang="en-US" dirty="0" smtClean="0"/>
              <a:t>Place cables into the </a:t>
            </a:r>
            <a:r>
              <a:rPr lang="en-US" dirty="0" err="1" smtClean="0"/>
              <a:t>multimeter</a:t>
            </a:r>
            <a:r>
              <a:rPr lang="en-US" dirty="0" smtClean="0"/>
              <a:t> and connect alligator clips.  </a:t>
            </a:r>
          </a:p>
          <a:p>
            <a:pPr lvl="1"/>
            <a:r>
              <a:rPr lang="en-US" dirty="0" smtClean="0"/>
              <a:t>Use two wires to probe the different holes and draw a schematic of how the board is connected?  </a:t>
            </a:r>
          </a:p>
          <a:p>
            <a:pPr lvl="2"/>
            <a:r>
              <a:rPr lang="en-US" dirty="0" smtClean="0"/>
              <a:t>Are the top power connections labeled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</a:t>
            </a:r>
            <a:r>
              <a:rPr lang="en-US" dirty="0" smtClean="0"/>
              <a:t>….etc. connected to the board?  </a:t>
            </a:r>
            <a:endParaRPr lang="en-US" baseline="-25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457450" cy="243839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So have found that the board is connected like this.  </a:t>
            </a:r>
          </a:p>
          <a:p>
            <a:r>
              <a:rPr lang="en-US" dirty="0" smtClean="0"/>
              <a:t>Now we are going to build a simple circuit.</a:t>
            </a:r>
          </a:p>
          <a:p>
            <a:r>
              <a:rPr lang="en-US" dirty="0" smtClean="0"/>
              <a:t>Connect the power supply as shown.   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a Breadboard Connected?</a:t>
            </a:r>
            <a:endParaRPr lang="en-US" dirty="0"/>
          </a:p>
        </p:txBody>
      </p:sp>
      <p:pic>
        <p:nvPicPr>
          <p:cNvPr id="3076" name="Picture 4" descr="Image result for how is a breadboard connec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-145340" y="4364915"/>
            <a:ext cx="1720264" cy="1429584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1321886" y="4604327"/>
            <a:ext cx="1138352" cy="200024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0238" y="4219575"/>
            <a:ext cx="20669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These are called the power rows.  Connect the power supply to these rows.  One terminal for each row. 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460238" y="4219575"/>
            <a:ext cx="2066925" cy="116955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4177074" y="1852251"/>
            <a:ext cx="5438051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081749" cy="320315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your knowledge of how the board is connected to construct this circuit.  </a:t>
            </a:r>
          </a:p>
          <a:p>
            <a:r>
              <a:rPr lang="en-US" dirty="0" smtClean="0"/>
              <a:t>The light-bulb is the red LED and the battery is the power source.  </a:t>
            </a:r>
          </a:p>
          <a:p>
            <a:r>
              <a:rPr lang="en-US" dirty="0" smtClean="0"/>
              <a:t>Before turning on your power supply make sure it is turned all the way down.  </a:t>
            </a:r>
          </a:p>
          <a:p>
            <a:r>
              <a:rPr lang="en-US" dirty="0" smtClean="0"/>
              <a:t>DO NOT EXCEED 2 Volts.  </a:t>
            </a:r>
          </a:p>
          <a:p>
            <a:r>
              <a:rPr lang="en-US" dirty="0" smtClean="0"/>
              <a:t>You will know that you have built it correctly if the LED lights up. 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9" name="Picture 8" descr="Simple LeD Circu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22" y="3141357"/>
            <a:ext cx="4171278" cy="37166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067050" cy="37242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Some variation of this is what you have created.</a:t>
            </a:r>
          </a:p>
          <a:p>
            <a:r>
              <a:rPr lang="en-US" dirty="0" smtClean="0"/>
              <a:t>Now to measure Voltage and current.    </a:t>
            </a:r>
          </a:p>
          <a:p>
            <a:r>
              <a:rPr lang="en-US" dirty="0" smtClean="0"/>
              <a:t>Do not disconnect your circuit. 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585845" y="2308562"/>
            <a:ext cx="4566920" cy="342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Voltage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419475" cy="489584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Voltage is measured in parallel to the element for which you want to know the potential difference.   </a:t>
            </a:r>
          </a:p>
          <a:p>
            <a:r>
              <a:rPr lang="en-US" dirty="0" smtClean="0"/>
              <a:t>When place parallel to the element, the voltmeter will have the same potential drop across the ends.  </a:t>
            </a:r>
          </a:p>
          <a:p>
            <a:r>
              <a:rPr lang="en-US" dirty="0" smtClean="0"/>
              <a:t>Use the Handheld </a:t>
            </a:r>
            <a:r>
              <a:rPr lang="en-US" dirty="0" err="1" smtClean="0"/>
              <a:t>Multimeter</a:t>
            </a:r>
            <a:r>
              <a:rPr lang="en-US" dirty="0" smtClean="0"/>
              <a:t> to measure the voltage across the LED.  </a:t>
            </a:r>
          </a:p>
          <a:p>
            <a:r>
              <a:rPr lang="en-US" dirty="0" smtClean="0"/>
              <a:t>Now Use the </a:t>
            </a:r>
            <a:r>
              <a:rPr lang="en-US" dirty="0" err="1" smtClean="0"/>
              <a:t>Keithley</a:t>
            </a:r>
            <a:r>
              <a:rPr lang="en-US" dirty="0" smtClean="0"/>
              <a:t> </a:t>
            </a:r>
            <a:r>
              <a:rPr lang="en-US" dirty="0" err="1" smtClean="0"/>
              <a:t>multimeter</a:t>
            </a:r>
            <a:r>
              <a:rPr lang="en-US" dirty="0" smtClean="0"/>
              <a:t> to measure the Voltage.  </a:t>
            </a:r>
          </a:p>
          <a:p>
            <a:pPr lvl="1"/>
            <a:r>
              <a:rPr lang="en-US" dirty="0" smtClean="0"/>
              <a:t>Was there a difference?</a:t>
            </a:r>
            <a:endParaRPr lang="en-US" dirty="0"/>
          </a:p>
        </p:txBody>
      </p:sp>
      <p:pic>
        <p:nvPicPr>
          <p:cNvPr id="26627" name="Picture 3" descr="C:\Users\Darrick\Desktop\Books\Textbooks\OSA\General Interest Meeting\Measuring Volt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5325" y="1821092"/>
            <a:ext cx="3819525" cy="36938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Current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05250" cy="47339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Now we will measure the current through the LED.  </a:t>
            </a:r>
          </a:p>
          <a:p>
            <a:r>
              <a:rPr lang="en-US" dirty="0" smtClean="0"/>
              <a:t>Current is measured in series with the circuit.  You must break you circuit and insert the Ammeter.  </a:t>
            </a:r>
          </a:p>
          <a:p>
            <a:pPr lvl="1"/>
            <a:r>
              <a:rPr lang="en-US" dirty="0" smtClean="0"/>
              <a:t>The reason you must do this is so that the same amount of charge (</a:t>
            </a:r>
            <a:r>
              <a:rPr lang="en-US" dirty="0" err="1" smtClean="0"/>
              <a:t>ie</a:t>
            </a:r>
            <a:r>
              <a:rPr lang="en-US" dirty="0" smtClean="0"/>
              <a:t> current) will be passing through your </a:t>
            </a:r>
            <a:r>
              <a:rPr lang="en-US" dirty="0" err="1" smtClean="0"/>
              <a:t>multimeter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First use the Handheld </a:t>
            </a:r>
            <a:r>
              <a:rPr lang="en-US" dirty="0" err="1" smtClean="0"/>
              <a:t>multimeter</a:t>
            </a:r>
            <a:r>
              <a:rPr lang="en-US" dirty="0" smtClean="0"/>
              <a:t> to measure current.</a:t>
            </a:r>
          </a:p>
          <a:p>
            <a:r>
              <a:rPr lang="en-US" dirty="0" smtClean="0"/>
              <a:t>Next use the </a:t>
            </a:r>
            <a:r>
              <a:rPr lang="en-US" dirty="0" err="1" smtClean="0"/>
              <a:t>Keithley</a:t>
            </a:r>
            <a:r>
              <a:rPr lang="en-US" dirty="0" smtClean="0"/>
              <a:t>.  Was there a difference.  </a:t>
            </a:r>
          </a:p>
          <a:p>
            <a:r>
              <a:rPr lang="en-US" dirty="0" smtClean="0"/>
              <a:t>Leave the </a:t>
            </a:r>
            <a:r>
              <a:rPr lang="en-US" dirty="0" err="1" smtClean="0"/>
              <a:t>Keithley</a:t>
            </a:r>
            <a:r>
              <a:rPr lang="en-US" dirty="0" smtClean="0"/>
              <a:t> connected in series.  We will use it for the next part.  </a:t>
            </a:r>
            <a:endParaRPr lang="en-US" dirty="0"/>
          </a:p>
        </p:txBody>
      </p:sp>
      <p:pic>
        <p:nvPicPr>
          <p:cNvPr id="4" name="Picture 3" descr="Ammeter in 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82" y="1095374"/>
            <a:ext cx="3456968" cy="2192967"/>
          </a:xfrm>
          <a:prstGeom prst="rect">
            <a:avLst/>
          </a:prstGeom>
        </p:spPr>
      </p:pic>
      <p:pic>
        <p:nvPicPr>
          <p:cNvPr id="5" name="Picture 4" descr="Ammeter in Series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74" y="3600451"/>
            <a:ext cx="3879451" cy="30514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ltage and 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77" y="274638"/>
            <a:ext cx="3247648" cy="3561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Ohm’s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005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I have handed out unknown resistors.  Take your unknown resistor and replace it with the LED in your circuit.  </a:t>
            </a:r>
          </a:p>
          <a:p>
            <a:r>
              <a:rPr lang="en-US" dirty="0" smtClean="0"/>
              <a:t>Start with a low voltage (less than 1V) and take both current and voltage measurements.  NOTE:  You can take these measurements simultaneously.  </a:t>
            </a:r>
          </a:p>
          <a:p>
            <a:pPr lvl="1"/>
            <a:r>
              <a:rPr lang="en-US" dirty="0" smtClean="0"/>
              <a:t>Use the Handheld </a:t>
            </a:r>
            <a:r>
              <a:rPr lang="en-US" dirty="0" err="1" smtClean="0"/>
              <a:t>multimeter</a:t>
            </a:r>
            <a:r>
              <a:rPr lang="en-US" dirty="0" smtClean="0"/>
              <a:t> to measure the Voltage across the resistor, just as you did for the LED.  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Keithley</a:t>
            </a:r>
            <a:r>
              <a:rPr lang="en-US" dirty="0" smtClean="0"/>
              <a:t> should still be connected to measure current.  </a:t>
            </a:r>
          </a:p>
          <a:p>
            <a:r>
              <a:rPr lang="en-US" dirty="0" smtClean="0"/>
              <a:t>Plot your results using Ohm’s Law.  Make the slope of your data the resistance of your resistor.  </a:t>
            </a:r>
          </a:p>
          <a:p>
            <a:r>
              <a:rPr lang="en-US" dirty="0" smtClean="0"/>
              <a:t>You can be very accurate in current readings with the </a:t>
            </a:r>
            <a:r>
              <a:rPr lang="en-US" dirty="0" err="1" smtClean="0"/>
              <a:t>Keithley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6337634" y="4051635"/>
            <a:ext cx="302193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Student will demonstrate the linear nature of Ohm’s Law, comparing the experimental resistance values to the nominal color code values. </a:t>
            </a:r>
            <a:endParaRPr lang="en-US" dirty="0"/>
          </a:p>
          <a:p>
            <a:r>
              <a:rPr lang="en-US" dirty="0" smtClean="0"/>
              <a:t>Students will learn how a circuit breadboard is connected.</a:t>
            </a:r>
          </a:p>
          <a:p>
            <a:pPr lvl="1"/>
            <a:r>
              <a:rPr lang="en-US" dirty="0" smtClean="0"/>
              <a:t>Gain experience with various </a:t>
            </a:r>
            <a:r>
              <a:rPr lang="en-US" dirty="0" err="1" smtClean="0"/>
              <a:t>multimeters</a:t>
            </a:r>
            <a:r>
              <a:rPr lang="en-US" dirty="0" smtClean="0"/>
              <a:t> to measure current and voltage.</a:t>
            </a:r>
          </a:p>
          <a:p>
            <a:pPr lvl="1"/>
            <a:r>
              <a:rPr lang="en-US" dirty="0" smtClean="0"/>
              <a:t>Set up a simple resistor circuit.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Current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5453"/>
            <a:ext cx="4199206" cy="28381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Current is defined as the motion of charge from one region to another.  Negatively charged electrons flow freely in metals (like copper).  </a:t>
            </a:r>
          </a:p>
          <a:p>
            <a:r>
              <a:rPr lang="en-US" dirty="0" smtClean="0"/>
              <a:t>Negative charges will move in a direction opposite to the direction of an applied Electric field.  </a:t>
            </a:r>
          </a:p>
          <a:p>
            <a:r>
              <a:rPr lang="en-US" dirty="0" smtClean="0"/>
              <a:t>The electric field does work on the charged particles.  </a:t>
            </a:r>
          </a:p>
          <a:p>
            <a:r>
              <a:rPr lang="en-US" dirty="0" smtClean="0"/>
              <a:t>Current in measured in units of Amperes(A).  </a:t>
            </a:r>
            <a:endParaRPr lang="en-US" dirty="0" smtClean="0"/>
          </a:p>
        </p:txBody>
      </p:sp>
      <p:pic>
        <p:nvPicPr>
          <p:cNvPr id="4" name="Picture 3" descr="25_02_Figure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933" y="4106532"/>
            <a:ext cx="3133156" cy="2751469"/>
          </a:xfrm>
          <a:prstGeom prst="rect">
            <a:avLst/>
          </a:prstGeom>
          <a:noFill/>
        </p:spPr>
      </p:pic>
      <p:pic>
        <p:nvPicPr>
          <p:cNvPr id="5" name="Picture 4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69612" y="4712678"/>
            <a:ext cx="1271616" cy="548640"/>
          </a:xfrm>
          <a:prstGeom prst="rect">
            <a:avLst/>
          </a:prstGeom>
        </p:spPr>
      </p:pic>
      <p:pic>
        <p:nvPicPr>
          <p:cNvPr id="6" name="Picture 3" descr="25_07_Figur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1249" y="914719"/>
            <a:ext cx="3809706" cy="3523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343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046037" cy="44204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Electric Potential is potential energy per unit charge.  It has the units of Volts (V).  </a:t>
            </a:r>
          </a:p>
          <a:p>
            <a:r>
              <a:rPr lang="en-US" dirty="0" smtClean="0"/>
              <a:t>Electric Potential energy can be thought of as the work that must be done to move a charge from point b to a in an electric field. </a:t>
            </a:r>
          </a:p>
          <a:p>
            <a:r>
              <a:rPr lang="en-US" dirty="0" smtClean="0"/>
              <a:t>Mainly we care about potential differences.  </a:t>
            </a:r>
          </a:p>
          <a:p>
            <a:pPr lvl="1"/>
            <a:r>
              <a:rPr lang="en-US" dirty="0" smtClean="0"/>
              <a:t>Potential difference represents the work that is done by the electric field when a charge moves from a to b.  Or alternatively, the work that must be done to move a unit charge slowly from b to a against an electric force.  </a:t>
            </a:r>
            <a:endParaRPr lang="en-US" dirty="0"/>
          </a:p>
        </p:txBody>
      </p:sp>
      <p:pic>
        <p:nvPicPr>
          <p:cNvPr id="4" name="Picture 3" descr="23_11_Fig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9279" y="4367376"/>
            <a:ext cx="2222039" cy="2433601"/>
          </a:xfrm>
          <a:prstGeom prst="rect">
            <a:avLst/>
          </a:prstGeom>
          <a:noFill/>
        </p:spPr>
      </p:pic>
      <p:pic>
        <p:nvPicPr>
          <p:cNvPr id="6" name="Picture 5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6406" y="6221059"/>
            <a:ext cx="3606831" cy="467374"/>
          </a:xfrm>
          <a:prstGeom prst="rect">
            <a:avLst/>
          </a:prstGeom>
        </p:spPr>
      </p:pic>
      <p:pic>
        <p:nvPicPr>
          <p:cNvPr id="7" name="Picture 3" descr="25_14_Figur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3515" y="-1"/>
            <a:ext cx="3010486" cy="42059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 and Ohm’s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114800" cy="41953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Defined ratio of the applied voltage, and the amount of current flowing through a conductor.  This is known as Ohm’s Law.  </a:t>
            </a:r>
          </a:p>
          <a:p>
            <a:r>
              <a:rPr lang="en-US" dirty="0" smtClean="0"/>
              <a:t>Ohm’s Law is not valid for all materials (like diodes/semiconductors).  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7704" y="5570807"/>
            <a:ext cx="2394836" cy="506436"/>
          </a:xfrm>
          <a:prstGeom prst="rect">
            <a:avLst/>
          </a:prstGeom>
        </p:spPr>
      </p:pic>
      <p:pic>
        <p:nvPicPr>
          <p:cNvPr id="6" name="Picture 3" descr="25_10_Figure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3187" y="1220691"/>
            <a:ext cx="2982351" cy="3047512"/>
          </a:xfrm>
          <a:prstGeom prst="rect">
            <a:avLst/>
          </a:prstGeom>
          <a:noFill/>
        </p:spPr>
      </p:pic>
      <p:pic>
        <p:nvPicPr>
          <p:cNvPr id="7" name="Picture 3" descr="25_10_Figure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78507" y="3995224"/>
            <a:ext cx="2848708" cy="28487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5317" cy="266231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are many kinds of </a:t>
            </a:r>
            <a:r>
              <a:rPr lang="en-US" dirty="0" err="1" smtClean="0"/>
              <a:t>multimeters</a:t>
            </a:r>
            <a:r>
              <a:rPr lang="en-US" dirty="0" smtClean="0"/>
              <a:t>, but we will focus on two.  </a:t>
            </a:r>
          </a:p>
          <a:p>
            <a:pPr lvl="1"/>
            <a:r>
              <a:rPr lang="en-US" dirty="0" smtClean="0"/>
              <a:t>Handheld</a:t>
            </a:r>
          </a:p>
          <a:p>
            <a:pPr lvl="1"/>
            <a:r>
              <a:rPr lang="en-US" dirty="0" err="1" smtClean="0"/>
              <a:t>Keithley</a:t>
            </a:r>
            <a:r>
              <a:rPr lang="en-US" dirty="0" smtClean="0"/>
              <a:t> Digital </a:t>
            </a:r>
            <a:r>
              <a:rPr lang="en-US" dirty="0" err="1" smtClean="0"/>
              <a:t>Multimeter</a:t>
            </a:r>
            <a:r>
              <a:rPr lang="en-US" dirty="0" smtClean="0"/>
              <a:t>. 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220296" y="4541722"/>
            <a:ext cx="2233686" cy="167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0741" y="1283749"/>
            <a:ext cx="4216059" cy="3162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48" y="123825"/>
            <a:ext cx="8229600" cy="1143000"/>
          </a:xfrm>
        </p:spPr>
        <p:txBody>
          <a:bodyPr/>
          <a:lstStyle/>
          <a:p>
            <a:r>
              <a:rPr lang="en-US" dirty="0" smtClean="0"/>
              <a:t>Handheld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769872" y="1702613"/>
            <a:ext cx="5327800" cy="399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2002573" y="4238777"/>
            <a:ext cx="1924050" cy="1019173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02573" y="4238777"/>
            <a:ext cx="2462327" cy="1019173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12073" y="2562225"/>
            <a:ext cx="2209800" cy="0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12048" y="3200400"/>
            <a:ext cx="2209800" cy="0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310072" y="2724150"/>
            <a:ext cx="1523999" cy="0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64901" y="4238778"/>
            <a:ext cx="2369170" cy="790422"/>
          </a:xfrm>
          <a:prstGeom prst="straightConnector1">
            <a:avLst/>
          </a:prstGeom>
          <a:ln w="50800">
            <a:solidFill>
              <a:srgbClr val="0F583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112601" y="4238777"/>
            <a:ext cx="1721470" cy="790422"/>
          </a:xfrm>
          <a:prstGeom prst="straightConnector1">
            <a:avLst/>
          </a:prstGeom>
          <a:ln w="50800">
            <a:solidFill>
              <a:srgbClr val="0F583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0948" y="1617643"/>
            <a:ext cx="1390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setting will allow you to check continuity.  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430948" y="1656457"/>
            <a:ext cx="1400175" cy="103840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7200" y="2908012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 Voltage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421423" y="2847261"/>
            <a:ext cx="1154848" cy="7759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7199" y="4965562"/>
            <a:ext cx="1666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These two ports must be used to measure voltage, continuity and resistance.  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21423" y="4869955"/>
            <a:ext cx="1581150" cy="14944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19796" y="2431762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 Current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6834071" y="2336155"/>
            <a:ext cx="1154848" cy="7759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19796" y="4719341"/>
            <a:ext cx="1890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These two ports must be used to measure </a:t>
            </a:r>
            <a:r>
              <a:rPr lang="en-US" sz="1600" dirty="0" smtClean="0"/>
              <a:t>CURRENT.</a:t>
            </a:r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6834071" y="4577567"/>
            <a:ext cx="1976554" cy="1118383"/>
          </a:xfrm>
          <a:prstGeom prst="rect">
            <a:avLst/>
          </a:prstGeom>
          <a:noFill/>
          <a:ln w="50800">
            <a:solidFill>
              <a:srgbClr val="0F58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Keithley</a:t>
            </a:r>
            <a:r>
              <a:rPr lang="en-US" dirty="0" smtClean="0"/>
              <a:t> </a:t>
            </a:r>
            <a:r>
              <a:rPr lang="en-US" dirty="0" err="1" smtClean="0"/>
              <a:t>Multimeter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417637"/>
            <a:ext cx="5192889" cy="3894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5556" y="3386666"/>
            <a:ext cx="4628444" cy="347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2235201" y="3556002"/>
            <a:ext cx="496710" cy="1896531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0"/>
          </p:cNvCxnSpPr>
          <p:nvPr/>
        </p:nvCxnSpPr>
        <p:spPr>
          <a:xfrm flipV="1">
            <a:off x="824295" y="3087514"/>
            <a:ext cx="423127" cy="2518290"/>
          </a:xfrm>
          <a:prstGeom prst="straightConnector1">
            <a:avLst/>
          </a:prstGeom>
          <a:ln w="508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970" y="5605804"/>
            <a:ext cx="1390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setting will allow you to measure voltage. 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5200" y="5452533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Hit the shift key, and then the DCV button to measure Current.  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128970" y="5605804"/>
            <a:ext cx="1390650" cy="107721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35199" y="5452533"/>
            <a:ext cx="1659467" cy="107721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41244" y="1580444"/>
            <a:ext cx="324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Keithly</a:t>
            </a:r>
            <a:r>
              <a:rPr lang="en-US" dirty="0" smtClean="0"/>
              <a:t> </a:t>
            </a:r>
            <a:r>
              <a:rPr lang="en-US" dirty="0" err="1" smtClean="0"/>
              <a:t>Multimeters</a:t>
            </a:r>
            <a:r>
              <a:rPr lang="en-US" dirty="0" smtClean="0"/>
              <a:t> are capable of measuring voltages and currents with more accuracy.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268133" cy="413455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 is very easy to break circuit equipment!</a:t>
            </a:r>
            <a:endParaRPr lang="en-US" dirty="0" smtClean="0"/>
          </a:p>
          <a:p>
            <a:r>
              <a:rPr lang="en-US" dirty="0" smtClean="0"/>
              <a:t>Before turning on your power supply, make sure that the voltage is all the way down.  </a:t>
            </a:r>
            <a:r>
              <a:rPr lang="en-US" dirty="0" err="1" smtClean="0"/>
              <a:t>ie</a:t>
            </a:r>
            <a:r>
              <a:rPr lang="en-US" dirty="0" smtClean="0"/>
              <a:t> turn it down yourself to make sure, don’t just look at it.  </a:t>
            </a:r>
          </a:p>
          <a:p>
            <a:r>
              <a:rPr lang="en-US" dirty="0" smtClean="0"/>
              <a:t>While the LED is in the board, do not Exceed 2 Volts.  </a:t>
            </a:r>
          </a:p>
          <a:p>
            <a:r>
              <a:rPr lang="en-US" dirty="0" smtClean="0"/>
              <a:t>Never exceed 10 Volts during this lab.  </a:t>
            </a:r>
          </a:p>
        </p:txBody>
      </p:sp>
      <p:pic>
        <p:nvPicPr>
          <p:cNvPr id="4" name="Burned Resistor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54925" y="2467503"/>
            <a:ext cx="4100453" cy="3075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5911" y="1971636"/>
            <a:ext cx="204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Can Happen: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4799"/>
  <p:tag name="ORIGINALWIDTH" val="371.9536"/>
  <p:tag name="OUTPUTDPI" val="1200"/>
  <p:tag name="LATEXADDIN" val="\documentclass{article}&#10;\usepackage{amsmath}&#10;\pagestyle{empty}&#10;\begin{document}&#10;&#10;$I = \frac{dQ}{dt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364"/>
  <p:tag name="ORIGINALWIDTH" val="839.1452"/>
  <p:tag name="OUTPUTDPI" val="1200"/>
  <p:tag name="LATEXADDIN" val="\documentclass{article}&#10;\usepackage{amsmath}&#10;\pagestyle{empty}&#10;\begin{document}&#10;&#10;&#10;$\Delta V_{ab} = V_b - V_a$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48898"/>
  <p:tag name="ORIGINALWIDTH" val="418.4477"/>
  <p:tag name="OUTPUTDPI" val="1200"/>
  <p:tag name="LATEXADDIN" val="\documentclass{article}&#10;\usepackage{amsmath}&#10;\pagestyle{empty}&#10;\begin{document}&#10;&#10;&#10;$V = IR$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921</Words>
  <Application>Microsoft Office PowerPoint</Application>
  <PresentationFormat>On-screen Show (4:3)</PresentationFormat>
  <Paragraphs>83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Lab 4:  Instrumentation Lab</vt:lpstr>
      <vt:lpstr>Learning Outcomes</vt:lpstr>
      <vt:lpstr>Electric Current </vt:lpstr>
      <vt:lpstr>Electric Potential</vt:lpstr>
      <vt:lpstr>Resistance and Ohm’s Law</vt:lpstr>
      <vt:lpstr>Multimeters</vt:lpstr>
      <vt:lpstr>Handheld</vt:lpstr>
      <vt:lpstr>Keithley Multimeter</vt:lpstr>
      <vt:lpstr>Before We Begin</vt:lpstr>
      <vt:lpstr>How is a Breadboard Connected?</vt:lpstr>
      <vt:lpstr>How is a Breadboard Connected?</vt:lpstr>
      <vt:lpstr>LED Circuit</vt:lpstr>
      <vt:lpstr>LED Circuit</vt:lpstr>
      <vt:lpstr>Measuring Voltage</vt:lpstr>
      <vt:lpstr>Measuring Current</vt:lpstr>
      <vt:lpstr>Verifying Ohm’s Law</vt:lpstr>
    </vt:vector>
  </TitlesOfParts>
  <Company>University of South Florida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Darrick Hay</cp:lastModifiedBy>
  <cp:revision>55</cp:revision>
  <dcterms:created xsi:type="dcterms:W3CDTF">2012-01-11T16:22:55Z</dcterms:created>
  <dcterms:modified xsi:type="dcterms:W3CDTF">2016-06-12T22:29:52Z</dcterms:modified>
</cp:coreProperties>
</file>